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238" r:id="rId3"/>
    <p:sldId id="1242" r:id="rId4"/>
    <p:sldId id="1243" r:id="rId5"/>
    <p:sldId id="1245" r:id="rId6"/>
    <p:sldId id="1244" r:id="rId7"/>
    <p:sldId id="1246" r:id="rId8"/>
    <p:sldId id="1260" r:id="rId9"/>
    <p:sldId id="1249" r:id="rId10"/>
    <p:sldId id="1250" r:id="rId11"/>
    <p:sldId id="1261" r:id="rId12"/>
    <p:sldId id="1262" r:id="rId13"/>
    <p:sldId id="1263" r:id="rId14"/>
    <p:sldId id="1264" r:id="rId15"/>
    <p:sldId id="1247" r:id="rId16"/>
    <p:sldId id="1251" r:id="rId17"/>
    <p:sldId id="1252" r:id="rId18"/>
    <p:sldId id="1265" r:id="rId19"/>
    <p:sldId id="1266" r:id="rId20"/>
    <p:sldId id="1253" r:id="rId21"/>
    <p:sldId id="1255" r:id="rId22"/>
    <p:sldId id="1269" r:id="rId23"/>
    <p:sldId id="1267" r:id="rId24"/>
    <p:sldId id="1257"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第三单元产业区位选择</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第二节　工业的区位选择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8594"/>
            <a:ext cx="11485848" cy="113024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长江沿岸三大钢铁基地的区位分析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武汉钢铁基地的区位优势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兴建历史早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1052736"/>
            <a:ext cx="1224136" cy="325532"/>
          </a:xfrm>
          <a:prstGeom prst="rect">
            <a:avLst/>
          </a:prstGeom>
        </p:spPr>
      </p:pic>
      <p:pic>
        <p:nvPicPr>
          <p:cNvPr id="4" name="dlt297.jpg" descr="id:2147492179;FounderCES"/>
          <p:cNvPicPr/>
          <p:nvPr/>
        </p:nvPicPr>
        <p:blipFill>
          <a:blip r:embed="rId3"/>
          <a:stretch>
            <a:fillRect/>
          </a:stretch>
        </p:blipFill>
        <p:spPr>
          <a:xfrm>
            <a:off x="4150990" y="2132856"/>
            <a:ext cx="3618803" cy="4176464"/>
          </a:xfrm>
          <a:prstGeom prst="rect">
            <a:avLst/>
          </a:prstGeom>
        </p:spPr>
      </p:pic>
    </p:spTree>
    <p:extLst>
      <p:ext uri="{BB962C8B-B14F-4D97-AF65-F5344CB8AC3E}">
        <p14:creationId xmlns:p14="http://schemas.microsoft.com/office/powerpoint/2010/main" val="2464451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08720"/>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）区位因素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1171591048"/>
              </p:ext>
            </p:extLst>
          </p:nvPr>
        </p:nvGraphicFramePr>
        <p:xfrm>
          <a:off x="334567" y="1657925"/>
          <a:ext cx="11521280" cy="3517851"/>
        </p:xfrm>
        <a:graphic>
          <a:graphicData uri="http://schemas.openxmlformats.org/drawingml/2006/table">
            <a:tbl>
              <a:tblPr firstRow="1" firstCol="1" bandRow="1"/>
              <a:tblGrid>
                <a:gridCol w="887141">
                  <a:extLst>
                    <a:ext uri="{9D8B030D-6E8A-4147-A177-3AD203B41FA5}">
                      <a16:colId xmlns:a16="http://schemas.microsoft.com/office/drawing/2014/main" val="3641481110"/>
                    </a:ext>
                  </a:extLst>
                </a:gridCol>
                <a:gridCol w="1273098">
                  <a:extLst>
                    <a:ext uri="{9D8B030D-6E8A-4147-A177-3AD203B41FA5}">
                      <a16:colId xmlns:a16="http://schemas.microsoft.com/office/drawing/2014/main" val="1342406473"/>
                    </a:ext>
                  </a:extLst>
                </a:gridCol>
                <a:gridCol w="9361041">
                  <a:extLst>
                    <a:ext uri="{9D8B030D-6E8A-4147-A177-3AD203B41FA5}">
                      <a16:colId xmlns:a16="http://schemas.microsoft.com/office/drawing/2014/main" val="2340060574"/>
                    </a:ext>
                  </a:extLst>
                </a:gridCol>
              </a:tblGrid>
              <a:tr h="1296050">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优势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能源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地势平坦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水源充足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650" marR="96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36940049"/>
                  </a:ext>
                </a:extLst>
              </a:tr>
              <a:tr h="2221801">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济因素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区域协作和工业基础好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市场广阔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科技文化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劳动力素质较高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650" marR="96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89517712"/>
                  </a:ext>
                </a:extLst>
              </a:tr>
            </a:tbl>
          </a:graphicData>
        </a:graphic>
      </p:graphicFrame>
      <p:sp>
        <p:nvSpPr>
          <p:cNvPr id="6" name="内容占位符 1"/>
          <p:cNvSpPr txBox="1">
            <a:spLocks/>
          </p:cNvSpPr>
          <p:nvPr/>
        </p:nvSpPr>
        <p:spPr bwMode="auto">
          <a:xfrm>
            <a:off x="360854" y="52696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）发展现状：拥有炼铁、炼钢、轧钢等先进的钢铁生产</a:t>
            </a:r>
            <a:r>
              <a:rPr lang="zh-CN" altLang="zh-CN" b="1" smtClean="0">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工艺和设备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，产品品种多。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5468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62880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攀枝花钢铁基地的区位优势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因矿而生，因矿而兴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lt298.jpg" descr="id:2147492194;FounderCES"/>
          <p:cNvPicPr/>
          <p:nvPr/>
        </p:nvPicPr>
        <p:blipFill>
          <a:blip r:embed="rId2"/>
          <a:stretch>
            <a:fillRect/>
          </a:stretch>
        </p:blipFill>
        <p:spPr>
          <a:xfrm>
            <a:off x="4222997" y="2367464"/>
            <a:ext cx="4174391" cy="2355874"/>
          </a:xfrm>
          <a:prstGeom prst="rect">
            <a:avLst/>
          </a:prstGeom>
        </p:spPr>
      </p:pic>
    </p:spTree>
    <p:extLst>
      <p:ext uri="{BB962C8B-B14F-4D97-AF65-F5344CB8AC3E}">
        <p14:creationId xmlns:p14="http://schemas.microsoft.com/office/powerpoint/2010/main" val="67409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4098954"/>
            <a:ext cx="11485848" cy="1130246"/>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）发展现状：运用最新技术成果生产的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铁路钢轨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供销国内外，对钒、钛等金属原料开发利用水平居世界前列。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513254" y="14847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4215194144"/>
              </p:ext>
            </p:extLst>
          </p:nvPr>
        </p:nvGraphicFramePr>
        <p:xfrm>
          <a:off x="334566" y="2204864"/>
          <a:ext cx="11521280" cy="1779810"/>
        </p:xfrm>
        <a:graphic>
          <a:graphicData uri="http://schemas.openxmlformats.org/drawingml/2006/table">
            <a:tbl>
              <a:tblPr firstRow="1" firstCol="1" bandRow="1"/>
              <a:tblGrid>
                <a:gridCol w="648072">
                  <a:extLst>
                    <a:ext uri="{9D8B030D-6E8A-4147-A177-3AD203B41FA5}">
                      <a16:colId xmlns:a16="http://schemas.microsoft.com/office/drawing/2014/main" val="1477041178"/>
                    </a:ext>
                  </a:extLst>
                </a:gridCol>
                <a:gridCol w="1872208">
                  <a:extLst>
                    <a:ext uri="{9D8B030D-6E8A-4147-A177-3AD203B41FA5}">
                      <a16:colId xmlns:a16="http://schemas.microsoft.com/office/drawing/2014/main" val="3917034237"/>
                    </a:ext>
                  </a:extLst>
                </a:gridCol>
                <a:gridCol w="9001000">
                  <a:extLst>
                    <a:ext uri="{9D8B030D-6E8A-4147-A177-3AD203B41FA5}">
                      <a16:colId xmlns:a16="http://schemas.microsoft.com/office/drawing/2014/main" val="2246538703"/>
                    </a:ext>
                  </a:extLst>
                </a:gridCol>
              </a:tblGrid>
              <a:tr h="711924">
                <a:tc row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优势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能源充足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水源充足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1" marR="137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04263161"/>
                  </a:ext>
                </a:extLst>
              </a:tr>
              <a:tr h="1067886">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交通运输便利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产品不仅供国内使用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还大量销往国外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1" marR="137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79434059"/>
                  </a:ext>
                </a:extLst>
              </a:tr>
            </a:tbl>
          </a:graphicData>
        </a:graphic>
      </p:graphicFrame>
    </p:spTree>
    <p:extLst>
      <p:ext uri="{BB962C8B-B14F-4D97-AF65-F5344CB8AC3E}">
        <p14:creationId xmlns:p14="http://schemas.microsoft.com/office/powerpoint/2010/main" val="1951337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宝山钢铁基地的区位优势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现代化程度最高，最具国际竞争力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299.jpg" descr="id:2147492209;FounderCES"/>
          <p:cNvPicPr/>
          <p:nvPr/>
        </p:nvPicPr>
        <p:blipFill>
          <a:blip r:embed="rId2"/>
          <a:stretch>
            <a:fillRect/>
          </a:stretch>
        </p:blipFill>
        <p:spPr>
          <a:xfrm>
            <a:off x="3934966" y="2132856"/>
            <a:ext cx="3394870" cy="2952328"/>
          </a:xfrm>
          <a:prstGeom prst="rect">
            <a:avLst/>
          </a:prstGeom>
        </p:spPr>
      </p:pic>
    </p:spTree>
    <p:extLst>
      <p:ext uri="{BB962C8B-B14F-4D97-AF65-F5344CB8AC3E}">
        <p14:creationId xmlns:p14="http://schemas.microsoft.com/office/powerpoint/2010/main" val="1349878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）区位因素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4258956198"/>
              </p:ext>
            </p:extLst>
          </p:nvPr>
        </p:nvGraphicFramePr>
        <p:xfrm>
          <a:off x="406574" y="1909788"/>
          <a:ext cx="11377264" cy="2383308"/>
        </p:xfrm>
        <a:graphic>
          <a:graphicData uri="http://schemas.openxmlformats.org/drawingml/2006/table">
            <a:tbl>
              <a:tblPr firstRow="1" firstCol="1" bandRow="1"/>
              <a:tblGrid>
                <a:gridCol w="985270">
                  <a:extLst>
                    <a:ext uri="{9D8B030D-6E8A-4147-A177-3AD203B41FA5}">
                      <a16:colId xmlns:a16="http://schemas.microsoft.com/office/drawing/2014/main" val="2442432866"/>
                    </a:ext>
                  </a:extLst>
                </a:gridCol>
                <a:gridCol w="1246978">
                  <a:extLst>
                    <a:ext uri="{9D8B030D-6E8A-4147-A177-3AD203B41FA5}">
                      <a16:colId xmlns:a16="http://schemas.microsoft.com/office/drawing/2014/main" val="2936311025"/>
                    </a:ext>
                  </a:extLst>
                </a:gridCol>
                <a:gridCol w="9145016">
                  <a:extLst>
                    <a:ext uri="{9D8B030D-6E8A-4147-A177-3AD203B41FA5}">
                      <a16:colId xmlns:a16="http://schemas.microsoft.com/office/drawing/2014/main" val="118940801"/>
                    </a:ext>
                  </a:extLst>
                </a:gridCol>
              </a:tblGrid>
              <a:tr h="609683">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优势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矿产资源充足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水源充足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97226999"/>
                  </a:ext>
                </a:extLst>
              </a:tr>
              <a:tr h="1773625">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济因素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经济发达、科技力量雄厚、劳动力素质高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引进国际先进技术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86672856"/>
                  </a:ext>
                </a:extLst>
              </a:tr>
            </a:tbl>
          </a:graphicData>
        </a:graphic>
      </p:graphicFrame>
      <p:sp>
        <p:nvSpPr>
          <p:cNvPr id="6" name="内容占位符 1"/>
          <p:cNvSpPr txBox="1">
            <a:spLocks/>
          </p:cNvSpPr>
          <p:nvPr/>
        </p:nvSpPr>
        <p:spPr bwMode="auto">
          <a:xfrm>
            <a:off x="360854"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）发展现状：主要生产各种高技术含量、高附加值的</a:t>
            </a:r>
            <a:r>
              <a:rPr lang="zh-CN" altLang="zh-CN" b="1" smtClean="0">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精品钢材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，在供应国内市场的同时，产品出口日本、韩国以及欧美等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多个国家和地区。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4053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工业区位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选择的分析思路、主导因素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区位选择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工业区位选择在宏观上侧重于经济效益（即减少生产费用、提高利润），微观上兼顾社会效益、环境生态效益。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44824"/>
            <a:ext cx="1200519" cy="360040"/>
          </a:xfrm>
          <a:prstGeom prst="rect">
            <a:avLst/>
          </a:prstGeom>
        </p:spPr>
      </p:pic>
      <p:pic>
        <p:nvPicPr>
          <p:cNvPr id="5" name="dlt301.jpg" descr="id:2147492238;FounderCES"/>
          <p:cNvPicPr/>
          <p:nvPr/>
        </p:nvPicPr>
        <p:blipFill>
          <a:blip r:embed="rId4"/>
          <a:stretch>
            <a:fillRect/>
          </a:stretch>
        </p:blipFill>
        <p:spPr>
          <a:xfrm>
            <a:off x="3502918" y="3212976"/>
            <a:ext cx="5400600" cy="1800200"/>
          </a:xfrm>
          <a:prstGeom prst="rect">
            <a:avLst/>
          </a:prstGeom>
        </p:spPr>
      </p:pic>
    </p:spTree>
    <p:extLst>
      <p:ext uri="{BB962C8B-B14F-4D97-AF65-F5344CB8AC3E}">
        <p14:creationId xmlns:p14="http://schemas.microsoft.com/office/powerpoint/2010/main" val="3645548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）工业区位选择的技巧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四字法：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风、水、宝、地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：对大气有污染的工业布局在盛行风的下风向、最小风频的上风向。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：有水污染的工业布局在河流下游；对水质要求高的工业布局在河流的上游；运输量大的工业可利用水运条件。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：原料指向型工业应布局在原料产地；市场指向型工业应布局在市场附近；动力指向型工业应布局在能源供应地附近；技术指向型工业应布局在科技发达的地区；劳动力指向型工业应布局在劳动力充足的地区。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：工业应布局在地理位置优越、交通运输便利的地区。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6443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主导因素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影响工业的区位因素有很多，但对某种工业区位的选择起决定性作用的因素往往只有一个，即主导因素。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387913065"/>
              </p:ext>
            </p:extLst>
          </p:nvPr>
        </p:nvGraphicFramePr>
        <p:xfrm>
          <a:off x="406574" y="2492896"/>
          <a:ext cx="11377264" cy="3650553"/>
        </p:xfrm>
        <a:graphic>
          <a:graphicData uri="http://schemas.openxmlformats.org/drawingml/2006/table">
            <a:tbl>
              <a:tblPr firstRow="1" firstCol="1" bandRow="1"/>
              <a:tblGrid>
                <a:gridCol w="1224136">
                  <a:extLst>
                    <a:ext uri="{9D8B030D-6E8A-4147-A177-3AD203B41FA5}">
                      <a16:colId xmlns:a16="http://schemas.microsoft.com/office/drawing/2014/main" val="3789740895"/>
                    </a:ext>
                  </a:extLst>
                </a:gridCol>
                <a:gridCol w="2088232">
                  <a:extLst>
                    <a:ext uri="{9D8B030D-6E8A-4147-A177-3AD203B41FA5}">
                      <a16:colId xmlns:a16="http://schemas.microsoft.com/office/drawing/2014/main" val="3489912130"/>
                    </a:ext>
                  </a:extLst>
                </a:gridCol>
                <a:gridCol w="1872208">
                  <a:extLst>
                    <a:ext uri="{9D8B030D-6E8A-4147-A177-3AD203B41FA5}">
                      <a16:colId xmlns:a16="http://schemas.microsoft.com/office/drawing/2014/main" val="3683352625"/>
                    </a:ext>
                  </a:extLst>
                </a:gridCol>
                <a:gridCol w="6192688">
                  <a:extLst>
                    <a:ext uri="{9D8B030D-6E8A-4147-A177-3AD203B41FA5}">
                      <a16:colId xmlns:a16="http://schemas.microsoft.com/office/drawing/2014/main" val="280967414"/>
                    </a:ext>
                  </a:extLst>
                </a:gridCol>
              </a:tblGrid>
              <a:tr h="600523">
                <a:tc>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布局原则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工业部门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64404410"/>
                  </a:ext>
                </a:extLst>
              </a:tr>
              <a:tr h="1057695">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指向型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原料不便于长途运输或运输原料成本较高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接近原料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制糖工业、水产品加工业、水果罐头加工业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04104488"/>
                  </a:ext>
                </a:extLst>
              </a:tr>
              <a:tr h="1057695">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指向型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产品不便于长途运输或运输产品成本较高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接近消费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啤酒厂、家具制造厂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6716518"/>
                  </a:ext>
                </a:extLst>
              </a:tr>
            </a:tbl>
          </a:graphicData>
        </a:graphic>
      </p:graphicFrame>
    </p:spTree>
    <p:extLst>
      <p:ext uri="{BB962C8B-B14F-4D97-AF65-F5344CB8AC3E}">
        <p14:creationId xmlns:p14="http://schemas.microsoft.com/office/powerpoint/2010/main" val="1935900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690711682"/>
              </p:ext>
            </p:extLst>
          </p:nvPr>
        </p:nvGraphicFramePr>
        <p:xfrm>
          <a:off x="334566" y="1199032"/>
          <a:ext cx="11521280" cy="4678240"/>
        </p:xfrm>
        <a:graphic>
          <a:graphicData uri="http://schemas.openxmlformats.org/drawingml/2006/table">
            <a:tbl>
              <a:tblPr firstRow="1" firstCol="1" bandRow="1"/>
              <a:tblGrid>
                <a:gridCol w="1440160">
                  <a:extLst>
                    <a:ext uri="{9D8B030D-6E8A-4147-A177-3AD203B41FA5}">
                      <a16:colId xmlns:a16="http://schemas.microsoft.com/office/drawing/2014/main" val="3884540685"/>
                    </a:ext>
                  </a:extLst>
                </a:gridCol>
                <a:gridCol w="1944216">
                  <a:extLst>
                    <a:ext uri="{9D8B030D-6E8A-4147-A177-3AD203B41FA5}">
                      <a16:colId xmlns:a16="http://schemas.microsoft.com/office/drawing/2014/main" val="987491899"/>
                    </a:ext>
                  </a:extLst>
                </a:gridCol>
                <a:gridCol w="3672408">
                  <a:extLst>
                    <a:ext uri="{9D8B030D-6E8A-4147-A177-3AD203B41FA5}">
                      <a16:colId xmlns:a16="http://schemas.microsoft.com/office/drawing/2014/main" val="1496894207"/>
                    </a:ext>
                  </a:extLst>
                </a:gridCol>
                <a:gridCol w="4464496">
                  <a:extLst>
                    <a:ext uri="{9D8B030D-6E8A-4147-A177-3AD203B41FA5}">
                      <a16:colId xmlns:a16="http://schemas.microsoft.com/office/drawing/2014/main" val="4139903857"/>
                    </a:ext>
                  </a:extLst>
                </a:gridCol>
              </a:tblGrid>
              <a:tr h="532466">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布局原则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工业部门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07673886"/>
                  </a:ext>
                </a:extLst>
              </a:tr>
              <a:tr h="79869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指向型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需要消耗大量能量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接近能源供应地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电解铝厂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7230665"/>
                  </a:ext>
                </a:extLst>
              </a:tr>
              <a:tr h="1331166">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指向型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需要投入大量的劳动力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接近劳动力充足且价格低廉地区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服装厂、电子装配厂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0288668"/>
                  </a:ext>
                </a:extLst>
              </a:tr>
              <a:tr h="186363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指向型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技术要求高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接近高等院校、科研院所和科学技术发达地区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飞机、集成电路、精密仪表厂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31657584"/>
                  </a:ext>
                </a:extLst>
              </a:tr>
            </a:tbl>
          </a:graphicData>
        </a:graphic>
      </p:graphicFrame>
    </p:spTree>
    <p:extLst>
      <p:ext uri="{BB962C8B-B14F-4D97-AF65-F5344CB8AC3E}">
        <p14:creationId xmlns:p14="http://schemas.microsoft.com/office/powerpoint/2010/main" val="373183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工业的区位因素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工业的概念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：工业是现代国民经济的主要部门。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）自然与环境因素：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土地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、水源、能源和矿产资源等。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市场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、交通运输、</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劳动力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、地区发展水平、政策等。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工厂最适宜在丁地布局的是（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等高线为模拟数据。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啤酒厂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服装厂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印染厂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自来水厂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1105575"/>
            <a:ext cx="1706936" cy="370265"/>
          </a:xfrm>
          <a:prstGeom prst="rect">
            <a:avLst/>
          </a:prstGeom>
        </p:spPr>
      </p:pic>
      <p:pic>
        <p:nvPicPr>
          <p:cNvPr id="4" name="dlt302.jpg" descr="id:2147492260;FounderCES"/>
          <p:cNvPicPr/>
          <p:nvPr/>
        </p:nvPicPr>
        <p:blipFill>
          <a:blip r:embed="rId3"/>
          <a:stretch>
            <a:fillRect/>
          </a:stretch>
        </p:blipFill>
        <p:spPr>
          <a:xfrm>
            <a:off x="8543478" y="1628800"/>
            <a:ext cx="2090420" cy="2300605"/>
          </a:xfrm>
          <a:prstGeom prst="rect">
            <a:avLst/>
          </a:prstGeom>
        </p:spPr>
      </p:pic>
      <p:sp>
        <p:nvSpPr>
          <p:cNvPr id="6" name="矩形 5"/>
          <p:cNvSpPr/>
          <p:nvPr/>
        </p:nvSpPr>
        <p:spPr>
          <a:xfrm>
            <a:off x="6959302" y="926826"/>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766614" y="5111318"/>
            <a:ext cx="4608512" cy="361950"/>
          </a:xfrm>
          <a:prstGeom prst="rect">
            <a:avLst/>
          </a:prstGeom>
        </p:spPr>
      </p:pic>
      <p:pic>
        <p:nvPicPr>
          <p:cNvPr id="8" name="24解析.eps" descr="id:2147490818;FounderCES"/>
          <p:cNvPicPr/>
          <p:nvPr/>
        </p:nvPicPr>
        <p:blipFill>
          <a:blip r:embed="rId5"/>
          <a:stretch>
            <a:fillRect/>
          </a:stretch>
        </p:blipFill>
        <p:spPr>
          <a:xfrm>
            <a:off x="478582" y="4599712"/>
            <a:ext cx="806776" cy="288032"/>
          </a:xfrm>
          <a:prstGeom prst="rect">
            <a:avLst/>
          </a:prstGeom>
        </p:spPr>
      </p:pic>
      <p:sp>
        <p:nvSpPr>
          <p:cNvPr id="9" name="内容占位符 1"/>
          <p:cNvSpPr txBox="1">
            <a:spLocks/>
          </p:cNvSpPr>
          <p:nvPr/>
        </p:nvSpPr>
        <p:spPr bwMode="auto">
          <a:xfrm>
            <a:off x="360854" y="436510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根据风频图分析，丁地位于与盛行风垂直的郊外；根据等高线分析，丁地位于河流的下游，最适宜布局印染厂；服装厂需要大量劳动力，一般布局在市区；啤酒厂、自来水厂应布局在河流上游。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2685"/>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工业区位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主导因素的变化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钢铁工业区位选择的变化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1520558"/>
            <a:ext cx="1121335" cy="31476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658939389"/>
              </p:ext>
            </p:extLst>
          </p:nvPr>
        </p:nvGraphicFramePr>
        <p:xfrm>
          <a:off x="334567" y="2483397"/>
          <a:ext cx="11521280" cy="2673795"/>
        </p:xfrm>
        <a:graphic>
          <a:graphicData uri="http://schemas.openxmlformats.org/drawingml/2006/table">
            <a:tbl>
              <a:tblPr firstRow="1" firstCol="1" bandRow="1"/>
              <a:tblGrid>
                <a:gridCol w="1728191">
                  <a:extLst>
                    <a:ext uri="{9D8B030D-6E8A-4147-A177-3AD203B41FA5}">
                      <a16:colId xmlns:a16="http://schemas.microsoft.com/office/drawing/2014/main" val="3566887584"/>
                    </a:ext>
                  </a:extLst>
                </a:gridCol>
                <a:gridCol w="1008112">
                  <a:extLst>
                    <a:ext uri="{9D8B030D-6E8A-4147-A177-3AD203B41FA5}">
                      <a16:colId xmlns:a16="http://schemas.microsoft.com/office/drawing/2014/main" val="1205412761"/>
                    </a:ext>
                  </a:extLst>
                </a:gridCol>
                <a:gridCol w="2952328">
                  <a:extLst>
                    <a:ext uri="{9D8B030D-6E8A-4147-A177-3AD203B41FA5}">
                      <a16:colId xmlns:a16="http://schemas.microsoft.com/office/drawing/2014/main" val="2581014358"/>
                    </a:ext>
                  </a:extLst>
                </a:gridCol>
                <a:gridCol w="2736304">
                  <a:extLst>
                    <a:ext uri="{9D8B030D-6E8A-4147-A177-3AD203B41FA5}">
                      <a16:colId xmlns:a16="http://schemas.microsoft.com/office/drawing/2014/main" val="3806773207"/>
                    </a:ext>
                  </a:extLst>
                </a:gridCol>
                <a:gridCol w="3096345">
                  <a:extLst>
                    <a:ext uri="{9D8B030D-6E8A-4147-A177-3AD203B41FA5}">
                      <a16:colId xmlns:a16="http://schemas.microsoft.com/office/drawing/2014/main" val="24114089"/>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主导</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8349272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早期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早期煤炭炼铁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冶炼单位钢铁消耗的煤炭较多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靠近燃料产地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煤炭产地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德国鲁尔区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9003342"/>
                  </a:ext>
                </a:extLst>
              </a:tr>
            </a:tbl>
          </a:graphicData>
        </a:graphic>
      </p:graphicFrame>
    </p:spTree>
    <p:extLst>
      <p:ext uri="{BB962C8B-B14F-4D97-AF65-F5344CB8AC3E}">
        <p14:creationId xmlns:p14="http://schemas.microsoft.com/office/powerpoint/2010/main" val="410632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extLst>
              <p:ext uri="{D42A27DB-BD31-4B8C-83A1-F6EECF244321}">
                <p14:modId xmlns:p14="http://schemas.microsoft.com/office/powerpoint/2010/main" val="2292742921"/>
              </p:ext>
            </p:extLst>
          </p:nvPr>
        </p:nvGraphicFramePr>
        <p:xfrm>
          <a:off x="334566" y="980728"/>
          <a:ext cx="11521281" cy="4780637"/>
        </p:xfrm>
        <a:graphic>
          <a:graphicData uri="http://schemas.openxmlformats.org/drawingml/2006/table">
            <a:tbl>
              <a:tblPr firstRow="1" firstCol="1" bandRow="1"/>
              <a:tblGrid>
                <a:gridCol w="1512168">
                  <a:extLst>
                    <a:ext uri="{9D8B030D-6E8A-4147-A177-3AD203B41FA5}">
                      <a16:colId xmlns:a16="http://schemas.microsoft.com/office/drawing/2014/main" val="988361041"/>
                    </a:ext>
                  </a:extLst>
                </a:gridCol>
                <a:gridCol w="1512168">
                  <a:extLst>
                    <a:ext uri="{9D8B030D-6E8A-4147-A177-3AD203B41FA5}">
                      <a16:colId xmlns:a16="http://schemas.microsoft.com/office/drawing/2014/main" val="3464797227"/>
                    </a:ext>
                  </a:extLst>
                </a:gridCol>
                <a:gridCol w="3456384">
                  <a:extLst>
                    <a:ext uri="{9D8B030D-6E8A-4147-A177-3AD203B41FA5}">
                      <a16:colId xmlns:a16="http://schemas.microsoft.com/office/drawing/2014/main" val="71023510"/>
                    </a:ext>
                  </a:extLst>
                </a:gridCol>
                <a:gridCol w="3024336">
                  <a:extLst>
                    <a:ext uri="{9D8B030D-6E8A-4147-A177-3AD203B41FA5}">
                      <a16:colId xmlns:a16="http://schemas.microsoft.com/office/drawing/2014/main" val="2715807302"/>
                    </a:ext>
                  </a:extLst>
                </a:gridCol>
                <a:gridCol w="2016225">
                  <a:extLst>
                    <a:ext uri="{9D8B030D-6E8A-4147-A177-3AD203B41FA5}">
                      <a16:colId xmlns:a16="http://schemas.microsoft.com/office/drawing/2014/main" val="1538211401"/>
                    </a:ext>
                  </a:extLst>
                </a:gridCol>
              </a:tblGrid>
              <a:tr h="69630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4968612"/>
                  </a:ext>
                </a:extLst>
              </a:tr>
              <a:tr h="1740755">
                <a:tc>
                  <a:txBody>
                    <a:bodyPr/>
                    <a:lstStyle/>
                    <a:p>
                      <a:pPr algn="ctr" hangingPunct="0">
                        <a:lnSpc>
                          <a:spcPct val="130000"/>
                        </a:lnSpc>
                        <a:spcAft>
                          <a:spcPts val="0"/>
                        </a:spcAft>
                        <a:tabLst>
                          <a:tab pos="5671185" algn="l"/>
                        </a:tabLs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期</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冶金技术的改进使冶炼钢铁所用焦煤量大幅度下降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靠近</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原料</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产地</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我国鞍钢、武钢、包钢等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51562316"/>
                  </a:ext>
                </a:extLst>
              </a:tr>
              <a:tr h="2088906">
                <a:tc>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第二次世界大战</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科学技术飞速发展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巨型矿石运输船出现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海运成本大幅度降低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靠近消费市场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沿海钢铁消费区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我国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宝钢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45357859"/>
                  </a:ext>
                </a:extLst>
              </a:tr>
            </a:tbl>
          </a:graphicData>
        </a:graphic>
      </p:graphicFrame>
    </p:spTree>
    <p:extLst>
      <p:ext uri="{BB962C8B-B14F-4D97-AF65-F5344CB8AC3E}">
        <p14:creationId xmlns:p14="http://schemas.microsoft.com/office/powerpoint/2010/main" val="4128936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石油化学工业的区位选择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390640719"/>
              </p:ext>
            </p:extLst>
          </p:nvPr>
        </p:nvGraphicFramePr>
        <p:xfrm>
          <a:off x="334566" y="1568358"/>
          <a:ext cx="11521280" cy="4543522"/>
        </p:xfrm>
        <a:graphic>
          <a:graphicData uri="http://schemas.openxmlformats.org/drawingml/2006/table">
            <a:tbl>
              <a:tblPr firstRow="1" firstCol="1" bandRow="1"/>
              <a:tblGrid>
                <a:gridCol w="1331860">
                  <a:extLst>
                    <a:ext uri="{9D8B030D-6E8A-4147-A177-3AD203B41FA5}">
                      <a16:colId xmlns:a16="http://schemas.microsoft.com/office/drawing/2014/main" val="1253257024"/>
                    </a:ext>
                  </a:extLst>
                </a:gridCol>
                <a:gridCol w="10189420">
                  <a:extLst>
                    <a:ext uri="{9D8B030D-6E8A-4147-A177-3AD203B41FA5}">
                      <a16:colId xmlns:a16="http://schemas.microsoft.com/office/drawing/2014/main" val="1216391483"/>
                    </a:ext>
                  </a:extLst>
                </a:gridCol>
              </a:tblGrid>
              <a:tr h="905193">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石油化学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工业概念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以石油和天然气为原料的基础性产业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98800578"/>
                  </a:ext>
                </a:extLst>
              </a:tr>
              <a:tr h="905193">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主要产品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燃料油和润滑油、液化天然气、沥青等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以及炼油过程中获取的石化基础原料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31754716"/>
                  </a:ext>
                </a:extLst>
              </a:tr>
              <a:tr h="905193">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一般布局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布局在产品消费中心。原因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有些产品无法通过管道运输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有些产品易燃易爆不便长途运输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86603005"/>
                  </a:ext>
                </a:extLst>
              </a:tr>
              <a:tr h="452596">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特殊情况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布局在原油产地。原油产地本身或附近就是石油产品消费中心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94909143"/>
                  </a:ext>
                </a:extLst>
              </a:tr>
              <a:tr h="1357789">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我国石化产业发展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闽粤琼桂沿海基地、长江中游基地、沪宁杭基地、山东半岛基地、京津冀基地、辽中南基地、黑</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吉基地、西北基地等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形成长三角、珠三角以及环黄渤海等石化产业集聚区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90554017"/>
                  </a:ext>
                </a:extLst>
              </a:tr>
            </a:tbl>
          </a:graphicData>
        </a:graphic>
      </p:graphicFrame>
    </p:spTree>
    <p:extLst>
      <p:ext uri="{BB962C8B-B14F-4D97-AF65-F5344CB8AC3E}">
        <p14:creationId xmlns:p14="http://schemas.microsoft.com/office/powerpoint/2010/main" val="37674019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1994"/>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工业基地开始衰落的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沿海新兴工业区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冲击</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部分矿产区资源枯竭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钢材质量太差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生产结构单一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954594"/>
            <a:ext cx="1374976" cy="298257"/>
          </a:xfrm>
          <a:prstGeom prst="rect">
            <a:avLst/>
          </a:prstGeom>
        </p:spPr>
      </p:pic>
      <p:pic>
        <p:nvPicPr>
          <p:cNvPr id="4" name="dlt303.jpg" descr="id:2147492311;FounderCES"/>
          <p:cNvPicPr/>
          <p:nvPr/>
        </p:nvPicPr>
        <p:blipFill>
          <a:blip r:embed="rId3"/>
          <a:stretch>
            <a:fillRect/>
          </a:stretch>
        </p:blipFill>
        <p:spPr>
          <a:xfrm>
            <a:off x="8471470" y="1530658"/>
            <a:ext cx="2154555" cy="2267585"/>
          </a:xfrm>
          <a:prstGeom prst="rect">
            <a:avLst/>
          </a:prstGeom>
        </p:spPr>
      </p:pic>
      <p:sp>
        <p:nvSpPr>
          <p:cNvPr id="6" name="矩形 5"/>
          <p:cNvSpPr/>
          <p:nvPr/>
        </p:nvSpPr>
        <p:spPr>
          <a:xfrm>
            <a:off x="9047534" y="882586"/>
            <a:ext cx="407484" cy="461665"/>
          </a:xfrm>
          <a:prstGeom prst="rect">
            <a:avLst/>
          </a:prstGeom>
        </p:spPr>
        <p:txBody>
          <a:bodyPr wrap="none">
            <a:spAutoFit/>
          </a:bodyPr>
          <a:lstStyle/>
          <a:p>
            <a:r>
              <a:rPr lang="en-US" altLang="zh-CN" sz="2400"/>
              <a:t>A</a:t>
            </a:r>
            <a:endParaRPr lang="zh-CN" altLang="en-US"/>
          </a:p>
        </p:txBody>
      </p:sp>
      <p:sp>
        <p:nvSpPr>
          <p:cNvPr id="7" name="内容占位符 1"/>
          <p:cNvSpPr txBox="1">
            <a:spLocks/>
          </p:cNvSpPr>
          <p:nvPr/>
        </p:nvSpPr>
        <p:spPr bwMode="auto">
          <a:xfrm>
            <a:off x="360854" y="469901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受产业结构单一、部分矿产区资源枯竭、沿海新兴工业区冲击等因素的影响，东北老工业基地逐渐衰落，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①②④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正确；该工业基地是我国的老工业基地、重工业基地，钢材质量不差，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4"/>
          <a:stretch>
            <a:fillRect/>
          </a:stretch>
        </p:blipFill>
        <p:spPr>
          <a:xfrm>
            <a:off x="478582" y="4933618"/>
            <a:ext cx="806776" cy="288032"/>
          </a:xfrm>
          <a:prstGeom prst="rect">
            <a:avLst/>
          </a:prstGeom>
        </p:spPr>
      </p:pic>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34566" y="1916832"/>
            <a:ext cx="11593288" cy="2520280"/>
          </a:xfrm>
          <a:prstGeom prst="rect">
            <a:avLst/>
          </a:prstGeom>
        </p:spPr>
      </p:pic>
      <p:sp>
        <p:nvSpPr>
          <p:cNvPr id="2" name="内容占位符 1"/>
          <p:cNvSpPr>
            <a:spLocks noGrp="1"/>
          </p:cNvSpPr>
          <p:nvPr>
            <p:ph idx="1"/>
          </p:nvPr>
        </p:nvSpPr>
        <p:spPr>
          <a:xfrm>
            <a:off x="360854" y="1988840"/>
            <a:ext cx="11485848" cy="2308324"/>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因素和社会经济因素对工业区位的影响是不同的。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工业区位受自然因素的影响较小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但土地、矿产、水源等自然因素是工业生产的必要条件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只是在区位选择上较灵活。工业区位选择时主要考虑社会经济因素的影响。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2128;FounderCES"/>
          <p:cNvPicPr/>
          <p:nvPr/>
        </p:nvPicPr>
        <p:blipFill>
          <a:blip r:embed="rId3"/>
          <a:stretch>
            <a:fillRect/>
          </a:stretch>
        </p:blipFill>
        <p:spPr>
          <a:xfrm>
            <a:off x="478582" y="2151440"/>
            <a:ext cx="1820318" cy="357882"/>
          </a:xfrm>
          <a:prstGeom prst="rect">
            <a:avLst/>
          </a:prstGeom>
        </p:spPr>
      </p:pic>
    </p:spTree>
    <p:extLst>
      <p:ext uri="{BB962C8B-B14F-4D97-AF65-F5344CB8AC3E}">
        <p14:creationId xmlns:p14="http://schemas.microsoft.com/office/powerpoint/2010/main" val="2903051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34566" y="2583488"/>
            <a:ext cx="11593288" cy="2520280"/>
          </a:xfrm>
          <a:prstGeom prst="rect">
            <a:avLst/>
          </a:prstGeom>
        </p:spPr>
      </p:pic>
      <p:sp>
        <p:nvSpPr>
          <p:cNvPr id="2" name="内容占位符 1"/>
          <p:cNvSpPr>
            <a:spLocks noGrp="1"/>
          </p:cNvSpPr>
          <p:nvPr>
            <p:ph idx="1"/>
          </p:nvPr>
        </p:nvSpPr>
        <p:spPr>
          <a:xfrm>
            <a:off x="360854" y="1412776"/>
            <a:ext cx="11485848" cy="113024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工业区位选择和企业布局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与原料和产品运费、</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劳动力成本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、企业在空间上的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集聚</a:t>
            </a:r>
            <a:r>
              <a:rPr lang="zh-CN" altLang="zh-CN" b="1">
                <a:solidFill>
                  <a:srgbClr val="F39764"/>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分散</a:t>
            </a:r>
            <a:r>
              <a:rPr lang="zh-CN" altLang="zh-CN" b="1">
                <a:solidFill>
                  <a:srgbClr val="F39764"/>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等密切相关。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495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工业布局与工业区位的区别</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工业布局是研究一个城市工业区的建立是否能最有效地进行生产和生活活动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与城市其他功能区之间的关系是否得到妥善、合理的处理。工业区位是为了把工厂建在具有明显优势条件的地方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降低生产成本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获得最大利润。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睛.eps" descr="id:2147492135;FounderCES"/>
          <p:cNvPicPr/>
          <p:nvPr/>
        </p:nvPicPr>
        <p:blipFill>
          <a:blip r:embed="rId3"/>
          <a:stretch>
            <a:fillRect/>
          </a:stretch>
        </p:blipFill>
        <p:spPr>
          <a:xfrm>
            <a:off x="406574" y="2799021"/>
            <a:ext cx="1903429" cy="445130"/>
          </a:xfrm>
          <a:prstGeom prst="rect">
            <a:avLst/>
          </a:prstGeom>
        </p:spPr>
      </p:pic>
    </p:spTree>
    <p:extLst>
      <p:ext uri="{BB962C8B-B14F-4D97-AF65-F5344CB8AC3E}">
        <p14:creationId xmlns:p14="http://schemas.microsoft.com/office/powerpoint/2010/main" val="418379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346237"/>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工业区位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因素的变化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区位因素的变化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原料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等自然因素对工业区位的影响逐渐减弱。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交通运输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等社会经济因素对工业区位的影响愈加显著。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技术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、劳动力素质以及环境质量等成为影响工业区位的重要因素。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政策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与投资环境、</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文化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环境等也对工业区位有着不可忽视的影响。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806685"/>
            <a:ext cx="1156193" cy="307464"/>
          </a:xfrm>
          <a:prstGeom prst="rect">
            <a:avLst/>
          </a:prstGeom>
        </p:spPr>
      </p:pic>
    </p:spTree>
    <p:extLst>
      <p:ext uri="{BB962C8B-B14F-4D97-AF65-F5344CB8AC3E}">
        <p14:creationId xmlns:p14="http://schemas.microsoft.com/office/powerpoint/2010/main" val="1959710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工业布局考虑的因素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工业布局须考虑影响企业生产成本的区位因素。工业集聚（分散）成为影响工业区位选择的新因素。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4161434531"/>
              </p:ext>
            </p:extLst>
          </p:nvPr>
        </p:nvGraphicFramePr>
        <p:xfrm>
          <a:off x="406574" y="2940266"/>
          <a:ext cx="11377265" cy="2673795"/>
        </p:xfrm>
        <a:graphic>
          <a:graphicData uri="http://schemas.openxmlformats.org/drawingml/2006/table">
            <a:tbl>
              <a:tblPr firstRow="1" firstCol="1" bandRow="1"/>
              <a:tblGrid>
                <a:gridCol w="657606">
                  <a:extLst>
                    <a:ext uri="{9D8B030D-6E8A-4147-A177-3AD203B41FA5}">
                      <a16:colId xmlns:a16="http://schemas.microsoft.com/office/drawing/2014/main" val="3549199207"/>
                    </a:ext>
                  </a:extLst>
                </a:gridCol>
                <a:gridCol w="1214602">
                  <a:extLst>
                    <a:ext uri="{9D8B030D-6E8A-4147-A177-3AD203B41FA5}">
                      <a16:colId xmlns:a16="http://schemas.microsoft.com/office/drawing/2014/main" val="902471950"/>
                    </a:ext>
                  </a:extLst>
                </a:gridCol>
                <a:gridCol w="6336704">
                  <a:extLst>
                    <a:ext uri="{9D8B030D-6E8A-4147-A177-3AD203B41FA5}">
                      <a16:colId xmlns:a16="http://schemas.microsoft.com/office/drawing/2014/main" val="676605267"/>
                    </a:ext>
                  </a:extLst>
                </a:gridCol>
                <a:gridCol w="3168353">
                  <a:extLst>
                    <a:ext uri="{9D8B030D-6E8A-4147-A177-3AD203B41FA5}">
                      <a16:colId xmlns:a16="http://schemas.microsoft.com/office/drawing/2014/main" val="1012752023"/>
                    </a:ext>
                  </a:extLst>
                </a:gridCol>
              </a:tblGrid>
              <a:tr h="0">
                <a:tc gridSpan="2">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含义及图示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89946526"/>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工业产品的</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有些工业部门需要其他部门提供原材料或配套产品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从而形成工业产品之间的联系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并在此基础上构成相互联结、相互依存的产业链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原材料</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工厂</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工厂</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工厂</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纺纱厂、织布厂、印染厂、服装制造厂之间的联系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94517614"/>
                  </a:ext>
                </a:extLst>
              </a:tr>
            </a:tbl>
          </a:graphicData>
        </a:graphic>
      </p:graphicFrame>
      <p:pic>
        <p:nvPicPr>
          <p:cNvPr id="7" name="图片 6"/>
          <p:cNvPicPr/>
          <p:nvPr/>
        </p:nvPicPr>
        <p:blipFill>
          <a:blip r:embed="rId2"/>
          <a:stretch>
            <a:fillRect/>
          </a:stretch>
        </p:blipFill>
        <p:spPr>
          <a:xfrm>
            <a:off x="3286894" y="5373216"/>
            <a:ext cx="374111" cy="209421"/>
          </a:xfrm>
          <a:prstGeom prst="rect">
            <a:avLst/>
          </a:prstGeom>
        </p:spPr>
      </p:pic>
      <p:pic>
        <p:nvPicPr>
          <p:cNvPr id="9" name="图片 8"/>
          <p:cNvPicPr/>
          <p:nvPr/>
        </p:nvPicPr>
        <p:blipFill>
          <a:blip r:embed="rId3"/>
          <a:stretch>
            <a:fillRect/>
          </a:stretch>
        </p:blipFill>
        <p:spPr>
          <a:xfrm>
            <a:off x="4583038" y="5373216"/>
            <a:ext cx="432048" cy="222860"/>
          </a:xfrm>
          <a:prstGeom prst="rect">
            <a:avLst/>
          </a:prstGeom>
        </p:spPr>
      </p:pic>
      <p:pic>
        <p:nvPicPr>
          <p:cNvPr id="11" name="图片 10"/>
          <p:cNvPicPr/>
          <p:nvPr/>
        </p:nvPicPr>
        <p:blipFill>
          <a:blip r:embed="rId4"/>
          <a:stretch>
            <a:fillRect/>
          </a:stretch>
        </p:blipFill>
        <p:spPr>
          <a:xfrm>
            <a:off x="5951190" y="5319314"/>
            <a:ext cx="463603" cy="239137"/>
          </a:xfrm>
          <a:prstGeom prst="rect">
            <a:avLst/>
          </a:prstGeom>
        </p:spPr>
      </p:pic>
      <p:pic>
        <p:nvPicPr>
          <p:cNvPr id="12" name="图片 11"/>
          <p:cNvPicPr/>
          <p:nvPr/>
        </p:nvPicPr>
        <p:blipFill>
          <a:blip r:embed="rId2"/>
          <a:stretch>
            <a:fillRect/>
          </a:stretch>
        </p:blipFill>
        <p:spPr>
          <a:xfrm>
            <a:off x="7319342" y="5301208"/>
            <a:ext cx="374111" cy="209421"/>
          </a:xfrm>
          <a:prstGeom prst="rect">
            <a:avLst/>
          </a:prstGeom>
        </p:spPr>
      </p:pic>
    </p:spTree>
    <p:extLst>
      <p:ext uri="{BB962C8B-B14F-4D97-AF65-F5344CB8AC3E}">
        <p14:creationId xmlns:p14="http://schemas.microsoft.com/office/powerpoint/2010/main" val="636592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226163294"/>
              </p:ext>
            </p:extLst>
          </p:nvPr>
        </p:nvGraphicFramePr>
        <p:xfrm>
          <a:off x="334567" y="840355"/>
          <a:ext cx="11521280" cy="5584413"/>
        </p:xfrm>
        <a:graphic>
          <a:graphicData uri="http://schemas.openxmlformats.org/drawingml/2006/table">
            <a:tbl>
              <a:tblPr firstRow="1" firstCol="1" bandRow="1"/>
              <a:tblGrid>
                <a:gridCol w="665930">
                  <a:extLst>
                    <a:ext uri="{9D8B030D-6E8A-4147-A177-3AD203B41FA5}">
                      <a16:colId xmlns:a16="http://schemas.microsoft.com/office/drawing/2014/main" val="1752800545"/>
                    </a:ext>
                  </a:extLst>
                </a:gridCol>
                <a:gridCol w="887138">
                  <a:extLst>
                    <a:ext uri="{9D8B030D-6E8A-4147-A177-3AD203B41FA5}">
                      <a16:colId xmlns:a16="http://schemas.microsoft.com/office/drawing/2014/main" val="3301951671"/>
                    </a:ext>
                  </a:extLst>
                </a:gridCol>
                <a:gridCol w="5991066">
                  <a:extLst>
                    <a:ext uri="{9D8B030D-6E8A-4147-A177-3AD203B41FA5}">
                      <a16:colId xmlns:a16="http://schemas.microsoft.com/office/drawing/2014/main" val="703685021"/>
                    </a:ext>
                  </a:extLst>
                </a:gridCol>
                <a:gridCol w="3977146">
                  <a:extLst>
                    <a:ext uri="{9D8B030D-6E8A-4147-A177-3AD203B41FA5}">
                      <a16:colId xmlns:a16="http://schemas.microsoft.com/office/drawing/2014/main" val="3618527892"/>
                    </a:ext>
                  </a:extLst>
                </a:gridCol>
              </a:tblGrid>
              <a:tr h="452596">
                <a:tc grid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含义及图示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92313399"/>
                  </a:ext>
                </a:extLst>
              </a:tr>
              <a:tr h="2262981">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有些工业企业之间为了共享道路交通、水电、厂房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以及商店、学校等公用基础设施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或考虑到劳动力成本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通常也会集聚在一起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形成空间利用上的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有些工业开发区建造的多层标准厂房内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聚集有服装、制鞋、箱包、小五金等多种工厂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21447271"/>
                  </a:ext>
                </a:extLst>
              </a:tr>
              <a:tr h="1810385">
                <a:tc gridSpan="2">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生产技术、市场信息等方面的联系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各工厂之间除物质联系以外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还存在生产技术、市场信息等方面的联系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这种联系在现代工业生产中越来越重要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一些硬件创业公司布局在深圳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方便获取先进的技术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利用相对完善的产业链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35353948"/>
                  </a:ext>
                </a:extLst>
              </a:tr>
            </a:tbl>
          </a:graphicData>
        </a:graphic>
      </p:graphicFrame>
      <p:pic>
        <p:nvPicPr>
          <p:cNvPr id="6" name="dlt296.jpg"/>
          <p:cNvPicPr/>
          <p:nvPr/>
        </p:nvPicPr>
        <p:blipFill>
          <a:blip r:embed="rId2"/>
          <a:stretch>
            <a:fillRect/>
          </a:stretch>
        </p:blipFill>
        <p:spPr>
          <a:xfrm>
            <a:off x="3718942" y="3212976"/>
            <a:ext cx="2674266" cy="1224136"/>
          </a:xfrm>
          <a:prstGeom prst="rect">
            <a:avLst/>
          </a:prstGeom>
        </p:spPr>
      </p:pic>
    </p:spTree>
    <p:extLst>
      <p:ext uri="{BB962C8B-B14F-4D97-AF65-F5344CB8AC3E}">
        <p14:creationId xmlns:p14="http://schemas.microsoft.com/office/powerpoint/2010/main" val="852143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3172"/>
            <a:ext cx="11485848" cy="1130246"/>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）工业集聚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具有工业联系的工厂，发生近距离集聚的现象，称为工业集聚。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789548032"/>
              </p:ext>
            </p:extLst>
          </p:nvPr>
        </p:nvGraphicFramePr>
        <p:xfrm>
          <a:off x="334567" y="2025892"/>
          <a:ext cx="11521280" cy="2743200"/>
        </p:xfrm>
        <a:graphic>
          <a:graphicData uri="http://schemas.openxmlformats.org/drawingml/2006/table">
            <a:tbl>
              <a:tblPr firstRow="1" firstCol="1" bandRow="1"/>
              <a:tblGrid>
                <a:gridCol w="707406">
                  <a:extLst>
                    <a:ext uri="{9D8B030D-6E8A-4147-A177-3AD203B41FA5}">
                      <a16:colId xmlns:a16="http://schemas.microsoft.com/office/drawing/2014/main" val="1754983327"/>
                    </a:ext>
                  </a:extLst>
                </a:gridCol>
                <a:gridCol w="10813874">
                  <a:extLst>
                    <a:ext uri="{9D8B030D-6E8A-4147-A177-3AD203B41FA5}">
                      <a16:colId xmlns:a16="http://schemas.microsoft.com/office/drawing/2014/main" val="3196283936"/>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有利于集约化利用土地资源和基础设施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减小原材料、半成品以及零部件的转运距离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降低生产和管理成本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有利于企业间的生产协作、信息交流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促进技术创新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7690026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企业过度集中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会出现用地紧张、水电及原材料供应不足、交通拥堵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以及环境污染等问题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46971840"/>
                  </a:ext>
                </a:extLst>
              </a:tr>
            </a:tbl>
          </a:graphicData>
        </a:graphic>
      </p:graphicFrame>
      <p:sp>
        <p:nvSpPr>
          <p:cNvPr id="5" name="内容占位符 1"/>
          <p:cNvSpPr txBox="1">
            <a:spLocks/>
          </p:cNvSpPr>
          <p:nvPr/>
        </p:nvSpPr>
        <p:spPr bwMode="auto">
          <a:xfrm>
            <a:off x="360854" y="48411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企业过度集聚产生的问题是工业向外分散的原因之一。除此之外，为了充分发挥各地的区位优势，降低生产成本，提高经济效益，有生产联系的工业企业也会分散生产或布局。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13260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96752"/>
            <a:ext cx="11521280" cy="4176464"/>
          </a:xfrm>
          <a:prstGeom prst="rect">
            <a:avLst/>
          </a:prstGeom>
        </p:spPr>
      </p:pic>
      <p:sp>
        <p:nvSpPr>
          <p:cNvPr id="2" name="内容占位符 1"/>
          <p:cNvSpPr>
            <a:spLocks noGrp="1"/>
          </p:cNvSpPr>
          <p:nvPr>
            <p:ph idx="1"/>
          </p:nvPr>
        </p:nvSpPr>
        <p:spPr>
          <a:xfrm>
            <a:off x="360854" y="1184949"/>
            <a:ext cx="11485848" cy="3900235"/>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工业分散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布局主要原因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降低生产成本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寻找劳动力、土地价格更低廉的地区。靠近原料产地或能源供应地以节省运费。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地区协作与产业升级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复杂产品的生产需要多个地区协作供应零部件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形成地域分工。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交通与通信技术进步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现代交通运输降低了中间产品运输的时间和成本。通信技术的发展使得跨地域管理和协作成为可能。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探究.eps" descr="id:2147490710;FounderCES"/>
          <p:cNvPicPr/>
          <p:nvPr/>
        </p:nvPicPr>
        <p:blipFill>
          <a:blip r:embed="rId3"/>
          <a:stretch>
            <a:fillRect/>
          </a:stretch>
        </p:blipFill>
        <p:spPr>
          <a:xfrm>
            <a:off x="406574" y="1419557"/>
            <a:ext cx="1368152" cy="283457"/>
          </a:xfrm>
          <a:prstGeom prst="rect">
            <a:avLst/>
          </a:prstGeom>
        </p:spPr>
      </p:pic>
    </p:spTree>
    <p:extLst>
      <p:ext uri="{BB962C8B-B14F-4D97-AF65-F5344CB8AC3E}">
        <p14:creationId xmlns:p14="http://schemas.microsoft.com/office/powerpoint/2010/main" val="309362925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TotalTime>
  <Words>1024</Words>
  <Application>Microsoft Office PowerPoint</Application>
  <PresentationFormat>自定义</PresentationFormat>
  <Paragraphs>206</Paragraphs>
  <Slides>24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575</cp:revision>
  <dcterms:created xsi:type="dcterms:W3CDTF">2020-11-06T05:24:00Z</dcterms:created>
  <dcterms:modified xsi:type="dcterms:W3CDTF">2025-10-28T08:01:14Z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